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sldIdLst>
    <p:sldId id="271" r:id="rId2"/>
    <p:sldId id="259" r:id="rId3"/>
    <p:sldId id="260" r:id="rId4"/>
    <p:sldId id="261" r:id="rId5"/>
    <p:sldId id="269" r:id="rId6"/>
    <p:sldId id="268" r:id="rId7"/>
    <p:sldId id="262" r:id="rId8"/>
    <p:sldId id="270" r:id="rId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7B6D1C7-1210-4EC4-8C16-53224AD69DA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8C697C-9B18-45EB-A7BC-242DDF595AA3}" type="slidenum">
              <a:rPr lang="pt-BR" smtClean="0"/>
              <a:pPr/>
              <a:t>1</a:t>
            </a:fld>
            <a:endParaRPr lang="pt-BR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pt-BR" altLang="en-US"/>
              <a:t>Clique para editar o estilo do título mestre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pt-BR" altLang="en-US"/>
              <a:t>Clique para editar o estilo do subtítulo mestre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1E588-BACA-4526-AF5B-31C807DE2437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AA389-9B57-4BEA-8330-336C7F28FA24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EC960-2AAE-4855-92BE-2684B538C66E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8DC8FA-7480-499B-9A35-B88BEDBFE073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1E9D7D-C3A2-4B82-BCA3-97B26748F53A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71502-85CD-4A2F-A205-568029CDF9CE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411C36-5C58-4987-8DC0-A79CDA4B87AD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7C9C3-8851-4584-9166-11D80525FFCE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55568-FE59-49CA-B4ED-73E0049E0A43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C5E305-5ABD-4FE8-8720-843791C30F2A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EA5115-4474-4B4C-A8A5-4833F3A52D4B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 smtClean="0"/>
              <a:t>Clique para editar os estilos do texto mestre</a:t>
            </a:r>
          </a:p>
          <a:p>
            <a:pPr lvl="1"/>
            <a:r>
              <a:rPr lang="pt-BR" altLang="en-US" smtClean="0"/>
              <a:t>Segundo nível</a:t>
            </a:r>
          </a:p>
          <a:p>
            <a:pPr lvl="2"/>
            <a:r>
              <a:rPr lang="pt-BR" altLang="en-US" smtClean="0"/>
              <a:t>Terceiro nível</a:t>
            </a:r>
          </a:p>
          <a:p>
            <a:pPr lvl="3"/>
            <a:r>
              <a:rPr lang="pt-BR" altLang="en-US" smtClean="0"/>
              <a:t>Quarto nível</a:t>
            </a:r>
          </a:p>
          <a:p>
            <a:pPr lvl="4"/>
            <a:r>
              <a:rPr lang="pt-BR" altLang="en-US" smtClean="0"/>
              <a:t>Quinto nível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>
              <a:defRPr/>
            </a:pPr>
            <a:fld id="{2545642F-96B0-4D64-9594-E23AAFA38854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  <p:sp>
        <p:nvSpPr>
          <p:cNvPr id="4103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563367" y="4149080"/>
            <a:ext cx="4969073" cy="223262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  <a:defRPr/>
            </a:pPr>
            <a:endParaRPr kumimoji="0" lang="pt-BR" sz="20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  <a:defRPr/>
            </a:pPr>
            <a:r>
              <a:rPr kumimoji="0" lang="pt-BR" sz="7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pt-BR" sz="7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pt-BR" sz="7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600" b="1" dirty="0" smtClean="0"/>
              <a:t>PRIMEIRA GUERRA MUNDIAL</a:t>
            </a:r>
            <a:endParaRPr lang="pt-BR" sz="4600" b="1" dirty="0" smtClean="0"/>
          </a:p>
        </p:txBody>
      </p:sp>
      <p:pic>
        <p:nvPicPr>
          <p:cNvPr id="1026" name="Picture 2" descr="C:\Documents and Settings\Michel\Desktop\Primeira-Guerra-Mundial.jpg"/>
          <p:cNvPicPr preferRelativeResize="0"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365344"/>
            <a:ext cx="2880000" cy="2160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Antecedentes</a:t>
            </a:r>
          </a:p>
        </p:txBody>
      </p:sp>
      <p:sp>
        <p:nvSpPr>
          <p:cNvPr id="512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defRPr/>
            </a:pPr>
            <a:r>
              <a:rPr lang="pt-BR" dirty="0" smtClean="0"/>
              <a:t>A </a:t>
            </a:r>
            <a:r>
              <a:rPr lang="pt-BR" b="1" dirty="0" smtClean="0"/>
              <a:t>Primeira Guerra Mundial</a:t>
            </a:r>
            <a:r>
              <a:rPr lang="pt-BR" dirty="0" smtClean="0"/>
              <a:t> foi um conflito que ocorreu entre 1914 e 1918, do qual tomaram parte vários países da Europa e Estados Unidos.</a:t>
            </a:r>
          </a:p>
          <a:p>
            <a:pPr algn="just">
              <a:defRPr/>
            </a:pPr>
            <a:endParaRPr lang="pt-BR" dirty="0" smtClean="0"/>
          </a:p>
          <a:p>
            <a:pPr algn="just">
              <a:defRPr/>
            </a:pPr>
            <a:r>
              <a:rPr lang="pt-BR" dirty="0" smtClean="0"/>
              <a:t>O imperialismo e a forte industrialização, havia levado a Europa, entre 1870 e 1914, a um momento de euforia econômica denominado </a:t>
            </a:r>
            <a:r>
              <a:rPr lang="pt-BR" b="1" dirty="0" smtClean="0"/>
              <a:t>Belle Époque</a:t>
            </a:r>
            <a:r>
              <a:rPr lang="pt-BR" dirty="0" smtClean="0"/>
              <a:t>.</a:t>
            </a:r>
          </a:p>
          <a:p>
            <a:pPr algn="just">
              <a:defRPr/>
            </a:pPr>
            <a:endParaRPr lang="pt-BR" dirty="0" smtClean="0"/>
          </a:p>
          <a:p>
            <a:pPr algn="just">
              <a:defRPr/>
            </a:pPr>
            <a:r>
              <a:rPr lang="pt-BR" dirty="0" smtClean="0"/>
              <a:t>Confiantes no progresso, os países europeus acreditavam ter chegado ao topo da civilização. Porém, este otimismo escondia grandes tensões.</a:t>
            </a:r>
          </a:p>
          <a:p>
            <a:pPr algn="just">
              <a:defRPr/>
            </a:pPr>
            <a:endParaRPr lang="pt-BR" dirty="0" smtClean="0"/>
          </a:p>
          <a:p>
            <a:pPr algn="just">
              <a:defRPr/>
            </a:pPr>
            <a:r>
              <a:rPr lang="pt-BR" dirty="0" smtClean="0"/>
              <a:t>Estas tensões estão entre as causas da Primeira Guerra Mundial.</a:t>
            </a:r>
          </a:p>
          <a:p>
            <a:pPr algn="just">
              <a:defRPr/>
            </a:pPr>
            <a:endParaRPr lang="pt-BR" dirty="0" smtClean="0"/>
          </a:p>
          <a:p>
            <a:pPr algn="just">
              <a:defRPr/>
            </a:pPr>
            <a:endParaRPr lang="pt-BR" dirty="0" smtClean="0"/>
          </a:p>
          <a:p>
            <a:pPr algn="just">
              <a:defRPr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Causas</a:t>
            </a:r>
          </a:p>
        </p:txBody>
      </p:sp>
      <p:sp>
        <p:nvSpPr>
          <p:cNvPr id="6147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>
              <a:defRPr/>
            </a:pPr>
            <a:r>
              <a:rPr lang="pt-BR" dirty="0" smtClean="0"/>
              <a:t>Podemos destacar várias causas que levaram ao conflito. O </a:t>
            </a:r>
            <a:r>
              <a:rPr lang="pt-BR" b="1" dirty="0" smtClean="0"/>
              <a:t>ultranacionalismo</a:t>
            </a:r>
            <a:r>
              <a:rPr lang="pt-BR" dirty="0" smtClean="0"/>
              <a:t> separava diversos países europeus e criava um clima de tensão e hostilidade.</a:t>
            </a:r>
          </a:p>
          <a:p>
            <a:pPr algn="just">
              <a:defRPr/>
            </a:pPr>
            <a:endParaRPr lang="pt-BR" dirty="0" smtClean="0"/>
          </a:p>
          <a:p>
            <a:pPr algn="just">
              <a:defRPr/>
            </a:pPr>
            <a:r>
              <a:rPr lang="pt-BR" dirty="0" smtClean="0"/>
              <a:t>Esta tensão se acentuou com a </a:t>
            </a:r>
            <a:r>
              <a:rPr lang="pt-BR" b="1" dirty="0" smtClean="0"/>
              <a:t>corrida armamentista</a:t>
            </a:r>
            <a:r>
              <a:rPr lang="pt-BR" dirty="0" smtClean="0"/>
              <a:t>, ou seja, a disputa pela fabricação de armas potentes. Isto acentuou a apreensão e o medo na Europa.</a:t>
            </a:r>
          </a:p>
          <a:p>
            <a:pPr algn="just">
              <a:defRPr/>
            </a:pPr>
            <a:endParaRPr lang="pt-BR" dirty="0" smtClean="0"/>
          </a:p>
          <a:p>
            <a:pPr algn="just">
              <a:defRPr/>
            </a:pPr>
            <a:r>
              <a:rPr lang="pt-BR" dirty="0" smtClean="0"/>
              <a:t>O </a:t>
            </a:r>
            <a:r>
              <a:rPr lang="pt-BR" b="1" dirty="0" smtClean="0"/>
              <a:t>imperialismo </a:t>
            </a:r>
            <a:r>
              <a:rPr lang="pt-BR" dirty="0" smtClean="0"/>
              <a:t>também levou algumas regiões da Europa a grandes divergências, pois países como Alemanha e Itália disputavam territórios coloniais com outros países, como Inglaterra e França.</a:t>
            </a:r>
          </a:p>
          <a:p>
            <a:pPr algn="just">
              <a:defRPr/>
            </a:pPr>
            <a:endParaRPr lang="pt-BR" dirty="0" smtClean="0"/>
          </a:p>
          <a:p>
            <a:pPr algn="just">
              <a:defRPr/>
            </a:pPr>
            <a:r>
              <a:rPr lang="pt-BR" dirty="0" smtClean="0"/>
              <a:t>A França e Alemanha tinham outras rivalidades. A França havia perdido, no final do século XIX, a região de Alsácia-Lorena para a Alemanha, durante a </a:t>
            </a:r>
            <a:r>
              <a:rPr lang="pt-BR" b="1" dirty="0" smtClean="0"/>
              <a:t>Guerra Franco-Prussiana</a:t>
            </a:r>
            <a:r>
              <a:rPr lang="pt-BR" dirty="0" smtClean="0"/>
              <a:t>. Isto acabou despertando o revanchismo francês.</a:t>
            </a:r>
          </a:p>
          <a:p>
            <a:pPr algn="just">
              <a:defRPr/>
            </a:pPr>
            <a:endParaRPr lang="pt-BR" dirty="0" smtClean="0"/>
          </a:p>
          <a:p>
            <a:pPr algn="just">
              <a:defRPr/>
            </a:pPr>
            <a:r>
              <a:rPr lang="pt-BR" dirty="0" smtClean="0"/>
              <a:t>Devido a este clima tenso e as grandes diferenças no continente europeu, foi criado uma </a:t>
            </a:r>
            <a:r>
              <a:rPr lang="pt-BR" b="1" dirty="0" smtClean="0"/>
              <a:t>política de alianças</a:t>
            </a:r>
            <a:r>
              <a:rPr lang="pt-BR" dirty="0" smtClean="0"/>
              <a:t>, que agrupou os países em dois blocos principais.</a:t>
            </a:r>
          </a:p>
          <a:p>
            <a:pPr algn="just">
              <a:defRPr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Política de Alianças</a:t>
            </a:r>
          </a:p>
        </p:txBody>
      </p:sp>
      <p:sp>
        <p:nvSpPr>
          <p:cNvPr id="7171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>
              <a:defRPr/>
            </a:pPr>
            <a:r>
              <a:rPr lang="pt-BR" dirty="0" smtClean="0"/>
              <a:t>A hostilidade entre as nações acabou dando origem a dois grandes blocos de países, a Tríplice Aliança e a Tríplice Entente.</a:t>
            </a:r>
          </a:p>
          <a:p>
            <a:pPr algn="just">
              <a:defRPr/>
            </a:pPr>
            <a:endParaRPr lang="pt-BR" dirty="0" smtClean="0"/>
          </a:p>
          <a:p>
            <a:pPr algn="just">
              <a:defRPr/>
            </a:pPr>
            <a:r>
              <a:rPr lang="pt-BR" dirty="0" smtClean="0"/>
              <a:t>A </a:t>
            </a:r>
            <a:r>
              <a:rPr lang="pt-BR" b="1" dirty="0" smtClean="0"/>
              <a:t>Tríplice Aliança</a:t>
            </a:r>
            <a:r>
              <a:rPr lang="pt-BR" dirty="0" smtClean="0"/>
              <a:t> agrupava a Áustria-Hungria, a Alemanha e a Itália. Por sua vez, a </a:t>
            </a:r>
            <a:r>
              <a:rPr lang="pt-BR" b="1" dirty="0" smtClean="0"/>
              <a:t>Tríplice Entente</a:t>
            </a:r>
            <a:r>
              <a:rPr lang="pt-BR" dirty="0" smtClean="0"/>
              <a:t> agrupava a Rússia, a Inglaterra e a França.</a:t>
            </a:r>
          </a:p>
          <a:p>
            <a:pPr algn="just">
              <a:defRPr/>
            </a:pPr>
            <a:endParaRPr lang="pt-BR" dirty="0" smtClean="0"/>
          </a:p>
          <a:p>
            <a:pPr algn="just">
              <a:defRPr/>
            </a:pPr>
            <a:r>
              <a:rPr lang="pt-BR" dirty="0" smtClean="0"/>
              <a:t>O clima desfavorável na Europa acabou gerando uma expectativa de guerra, que ficou conhecida como </a:t>
            </a:r>
            <a:r>
              <a:rPr lang="pt-BR" b="1" dirty="0" smtClean="0"/>
              <a:t>paz armada</a:t>
            </a:r>
            <a:r>
              <a:rPr lang="pt-BR" dirty="0" smtClean="0"/>
              <a:t>. </a:t>
            </a:r>
          </a:p>
          <a:p>
            <a:pPr algn="just">
              <a:defRPr/>
            </a:pPr>
            <a:endParaRPr lang="pt-BR" dirty="0" smtClean="0"/>
          </a:p>
          <a:p>
            <a:pPr algn="just">
              <a:defRPr/>
            </a:pPr>
            <a:r>
              <a:rPr lang="pt-BR" dirty="0" smtClean="0"/>
              <a:t>Enquanto isso, Áustria-Hungria e Alemanha defendiam o </a:t>
            </a:r>
            <a:r>
              <a:rPr lang="pt-BR" b="1" dirty="0" smtClean="0"/>
              <a:t>pangermanismo</a:t>
            </a:r>
            <a:r>
              <a:rPr lang="pt-BR" dirty="0" smtClean="0"/>
              <a:t>, ou seja, a união dos povos germânicos da Europa. Rússia e a Sérvia, por sua vez, defendiam o </a:t>
            </a:r>
            <a:r>
              <a:rPr lang="pt-BR" b="1" dirty="0" smtClean="0"/>
              <a:t>pan-eslavismo</a:t>
            </a:r>
            <a:r>
              <a:rPr lang="pt-BR" dirty="0" smtClean="0"/>
              <a:t>, ou seja, a união dos povos eslavos na Europa.</a:t>
            </a:r>
          </a:p>
          <a:p>
            <a:pPr algn="just">
              <a:defRPr/>
            </a:pPr>
            <a:endParaRPr lang="pt-BR" dirty="0" smtClean="0"/>
          </a:p>
          <a:p>
            <a:pPr algn="just">
              <a:defRPr/>
            </a:pPr>
            <a:r>
              <a:rPr lang="pt-BR" dirty="0" smtClean="0"/>
              <a:t>Estas ambições acabaram levando à morte o arquiduque Francisco Ferdinando, herdeiro do trono austro-húngaro. Sua morte pode ser considerada causa imediata da guerra. </a:t>
            </a:r>
          </a:p>
          <a:p>
            <a:pPr algn="just">
              <a:defRPr/>
            </a:pPr>
            <a:endParaRPr lang="pt-BR" dirty="0" smtClean="0"/>
          </a:p>
          <a:p>
            <a:pPr algn="just">
              <a:defRPr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Morte do arquiduque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>
              <a:defRPr/>
            </a:pPr>
            <a:r>
              <a:rPr lang="pt-BR" dirty="0" smtClean="0"/>
              <a:t>As ambições territoriais da Áustria-Hungria levaram este país a conquistar a Bósnia, disputada também pela Sérvia.</a:t>
            </a:r>
          </a:p>
          <a:p>
            <a:pPr algn="just">
              <a:defRPr/>
            </a:pPr>
            <a:endParaRPr lang="pt-BR" dirty="0" smtClean="0"/>
          </a:p>
          <a:p>
            <a:pPr algn="just">
              <a:defRPr/>
            </a:pPr>
            <a:r>
              <a:rPr lang="pt-BR" dirty="0" smtClean="0"/>
              <a:t>O arquiduque </a:t>
            </a:r>
            <a:r>
              <a:rPr lang="pt-BR" b="1" dirty="0" smtClean="0"/>
              <a:t>Francisco Ferdinando</a:t>
            </a:r>
            <a:r>
              <a:rPr lang="pt-BR" dirty="0" smtClean="0"/>
              <a:t>, que estava em visita oficial a Sarajevo, capital da Bósnia, foi assassinado enquanto desfilava em um carro aberto pelas ruas da cidade.</a:t>
            </a:r>
          </a:p>
          <a:p>
            <a:pPr algn="just">
              <a:defRPr/>
            </a:pPr>
            <a:endParaRPr lang="pt-BR" dirty="0" smtClean="0"/>
          </a:p>
          <a:p>
            <a:pPr algn="just">
              <a:defRPr/>
            </a:pPr>
            <a:r>
              <a:rPr lang="pt-BR" dirty="0" smtClean="0"/>
              <a:t>As investigações levaram ao criminoso, um jovem integrante de um grupo sérvio denominado </a:t>
            </a:r>
            <a:r>
              <a:rPr lang="pt-BR" b="1" dirty="0" smtClean="0"/>
              <a:t>mão-negra</a:t>
            </a:r>
            <a:r>
              <a:rPr lang="pt-BR" dirty="0" smtClean="0"/>
              <a:t>, contrário à influência da Áustria-Hungria na região dos Balcãs.</a:t>
            </a:r>
          </a:p>
          <a:p>
            <a:pPr algn="just">
              <a:defRPr/>
            </a:pPr>
            <a:endParaRPr lang="pt-BR" dirty="0" smtClean="0"/>
          </a:p>
          <a:p>
            <a:pPr algn="just">
              <a:defRPr/>
            </a:pPr>
            <a:r>
              <a:rPr lang="pt-BR" dirty="0" smtClean="0"/>
              <a:t>A Áustria-Hungria não aceitou as medidas tomadas pelo governo sérvio com relação ao crime. Em 28 de julho de 1914, a Sérvia foi invadida pelo exército austro-húngaro.</a:t>
            </a:r>
          </a:p>
          <a:p>
            <a:pPr algn="just">
              <a:defRPr/>
            </a:pPr>
            <a:endParaRPr lang="pt-BR" dirty="0" smtClean="0"/>
          </a:p>
          <a:p>
            <a:pPr algn="just">
              <a:defRPr/>
            </a:pPr>
            <a:r>
              <a:rPr lang="pt-BR" dirty="0" smtClean="0"/>
              <a:t>Em 29 de julho, a Rússia, que era aliada da Sérvia, resolve mobilizar seus exércitos. Em resposta, a Alemanha declara guerra à Rússia. Estava formado o cenário que levaria a Europa à Primeira Guerra Mundial.</a:t>
            </a:r>
          </a:p>
          <a:p>
            <a:pPr algn="just">
              <a:defRPr/>
            </a:pPr>
            <a:endParaRPr lang="pt-BR" dirty="0" smtClean="0"/>
          </a:p>
          <a:p>
            <a:pPr algn="just">
              <a:defRPr/>
            </a:pPr>
            <a:endParaRPr lang="pt-BR" dirty="0" smtClean="0"/>
          </a:p>
          <a:p>
            <a:pPr algn="just">
              <a:defRPr/>
            </a:pPr>
            <a:endParaRPr lang="pt-BR" dirty="0" smtClean="0"/>
          </a:p>
          <a:p>
            <a:pPr algn="just">
              <a:defRPr/>
            </a:pPr>
            <a:endParaRPr lang="pt-BR" dirty="0" smtClean="0"/>
          </a:p>
          <a:p>
            <a:pPr algn="just">
              <a:defRPr/>
            </a:pPr>
            <a:endParaRPr lang="pt-BR" dirty="0" smtClean="0"/>
          </a:p>
          <a:p>
            <a:pPr algn="just"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Etapas da guerra</a:t>
            </a:r>
          </a:p>
        </p:txBody>
      </p:sp>
      <p:sp>
        <p:nvSpPr>
          <p:cNvPr id="8195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>
              <a:defRPr/>
            </a:pPr>
            <a:r>
              <a:rPr lang="pt-BR" dirty="0" smtClean="0"/>
              <a:t>A </a:t>
            </a:r>
            <a:r>
              <a:rPr lang="pt-BR" b="1" dirty="0" smtClean="0"/>
              <a:t>primeira etapa</a:t>
            </a:r>
            <a:r>
              <a:rPr lang="pt-BR" dirty="0" smtClean="0"/>
              <a:t> da guerra, em 1914, foi caracterizada pela movimentação de grandes exércitos. As vitórias e derrotas de ambos os lados demonstraram o equilíbrio de forças.</a:t>
            </a:r>
          </a:p>
          <a:p>
            <a:pPr algn="just">
              <a:defRPr/>
            </a:pPr>
            <a:endParaRPr lang="pt-BR" dirty="0" smtClean="0"/>
          </a:p>
          <a:p>
            <a:pPr algn="just">
              <a:defRPr/>
            </a:pPr>
            <a:r>
              <a:rPr lang="pt-BR" dirty="0" smtClean="0"/>
              <a:t>Na </a:t>
            </a:r>
            <a:r>
              <a:rPr lang="pt-BR" b="1" dirty="0" smtClean="0"/>
              <a:t>segunda etapa</a:t>
            </a:r>
            <a:r>
              <a:rPr lang="pt-BR" dirty="0" smtClean="0"/>
              <a:t>, entre 1915 e 1916, o equilíbrio de forças resultou em uma guerra de </a:t>
            </a:r>
            <a:r>
              <a:rPr lang="pt-BR" b="1" dirty="0" smtClean="0"/>
              <a:t>trincheiras</a:t>
            </a:r>
            <a:r>
              <a:rPr lang="pt-BR" dirty="0" smtClean="0"/>
              <a:t>, em que o território era disputado palmo a palmo. Em 23 de maio de 1915, a Itália rompeu com a Alemanha e entrou na guerra ao lado da França e da Inglaterra.</a:t>
            </a:r>
          </a:p>
          <a:p>
            <a:pPr algn="just">
              <a:defRPr/>
            </a:pPr>
            <a:endParaRPr lang="pt-BR" dirty="0" smtClean="0"/>
          </a:p>
          <a:p>
            <a:pPr algn="just">
              <a:defRPr/>
            </a:pPr>
            <a:r>
              <a:rPr lang="pt-BR" dirty="0" smtClean="0"/>
              <a:t>Enfim, na </a:t>
            </a:r>
            <a:r>
              <a:rPr lang="pt-BR" b="1" dirty="0" smtClean="0"/>
              <a:t>terceira etapa</a:t>
            </a:r>
            <a:r>
              <a:rPr lang="pt-BR" dirty="0" smtClean="0"/>
              <a:t>, entre 1917 e 1918, ocorreram dois acontecimentos importantes. A Rússia saiu da guerra devido a uma revolução que instalou um regime socialista naquele país, a chamada Revolução Russa.</a:t>
            </a:r>
          </a:p>
          <a:p>
            <a:pPr algn="just">
              <a:defRPr/>
            </a:pPr>
            <a:endParaRPr lang="pt-BR" dirty="0" smtClean="0"/>
          </a:p>
          <a:p>
            <a:pPr algn="just">
              <a:defRPr/>
            </a:pPr>
            <a:r>
              <a:rPr lang="pt-BR" dirty="0" smtClean="0"/>
              <a:t>Outro acontecimento importante foi a entrada dos Estados Unidos no conflito ao lado da Tríplice Entente, fortalecendo as posições dos inimigos da Alemanha e contribuindo para o fim da guerra.</a:t>
            </a:r>
          </a:p>
          <a:p>
            <a:pPr algn="just">
              <a:defRPr/>
            </a:pPr>
            <a:endParaRPr lang="pt-BR" dirty="0" smtClean="0"/>
          </a:p>
          <a:p>
            <a:pPr algn="just">
              <a:defRPr/>
            </a:pPr>
            <a:r>
              <a:rPr lang="pt-BR" dirty="0" smtClean="0"/>
              <a:t>Em 1918, derrotadas, a Áustria-Hungria e a Alemanha foram obrigadas a assinar o </a:t>
            </a:r>
            <a:r>
              <a:rPr lang="pt-BR" b="1" dirty="0" smtClean="0"/>
              <a:t>armistício</a:t>
            </a:r>
            <a:r>
              <a:rPr lang="pt-BR" dirty="0" smtClean="0"/>
              <a:t>, ou seja, o acordo pelo fim definitivo da guerra.</a:t>
            </a:r>
          </a:p>
          <a:p>
            <a:pPr algn="just">
              <a:defRPr/>
            </a:pPr>
            <a:endParaRPr lang="pt-BR" dirty="0" smtClean="0"/>
          </a:p>
          <a:p>
            <a:pPr algn="just">
              <a:buFont typeface="Wingdings" pitchFamily="2" charset="2"/>
              <a:buNone/>
              <a:defRPr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Consequências</a:t>
            </a:r>
          </a:p>
        </p:txBody>
      </p:sp>
      <p:sp>
        <p:nvSpPr>
          <p:cNvPr id="12291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>
              <a:defRPr/>
            </a:pPr>
            <a:r>
              <a:rPr lang="pt-BR" dirty="0" smtClean="0"/>
              <a:t>A guerra gerou, aproximadamente, 10 milhões de mortos, arrasou campos agrícolas, destruiu indústrias e disseminou a </a:t>
            </a:r>
            <a:r>
              <a:rPr lang="pt-BR" b="1" dirty="0" smtClean="0"/>
              <a:t>Gripe Espanhola </a:t>
            </a:r>
            <a:r>
              <a:rPr lang="pt-BR" dirty="0" smtClean="0"/>
              <a:t>pelo mundo inteiro.</a:t>
            </a:r>
          </a:p>
          <a:p>
            <a:pPr algn="just">
              <a:defRPr/>
            </a:pPr>
            <a:endParaRPr lang="pt-BR" dirty="0" smtClean="0"/>
          </a:p>
          <a:p>
            <a:pPr algn="just">
              <a:defRPr/>
            </a:pPr>
            <a:r>
              <a:rPr lang="pt-BR" dirty="0" smtClean="0"/>
              <a:t>Além disso, os combates introduziram novas tecnologias militares, como armas de gás, tanques e aviões. O </a:t>
            </a:r>
            <a:r>
              <a:rPr lang="pt-BR" b="1" dirty="0" smtClean="0"/>
              <a:t>Barão Vermelho</a:t>
            </a:r>
            <a:r>
              <a:rPr lang="pt-BR" dirty="0" smtClean="0"/>
              <a:t> foi um aviador alemão que se destacou durante o conflito ao vencer 80 combates aéreos.</a:t>
            </a:r>
          </a:p>
          <a:p>
            <a:pPr algn="just">
              <a:defRPr/>
            </a:pPr>
            <a:endParaRPr lang="pt-BR" dirty="0" smtClean="0"/>
          </a:p>
          <a:p>
            <a:pPr algn="just">
              <a:defRPr/>
            </a:pPr>
            <a:r>
              <a:rPr lang="pt-BR" dirty="0" smtClean="0"/>
              <a:t>Os Estados Unidos se beneficiou com a guerra. O país lucrou com os juros dos empréstimos de ajuda aos países devastados. Assim, se tornou uma grande potência mundial.</a:t>
            </a:r>
          </a:p>
          <a:p>
            <a:pPr algn="just">
              <a:defRPr/>
            </a:pPr>
            <a:endParaRPr lang="pt-BR" dirty="0" smtClean="0"/>
          </a:p>
          <a:p>
            <a:pPr algn="just">
              <a:defRPr/>
            </a:pPr>
            <a:r>
              <a:rPr lang="pt-BR" dirty="0" smtClean="0"/>
              <a:t>As mulheres começaram a conquistar maior parcela no mercado de trabalho. Enquanto os homens lutavam nas trincheiras, elas trabalhavam nas indústrias bélicas e outros setores.</a:t>
            </a:r>
          </a:p>
          <a:p>
            <a:pPr algn="just">
              <a:defRPr/>
            </a:pPr>
            <a:endParaRPr lang="pt-BR" dirty="0" smtClean="0"/>
          </a:p>
          <a:p>
            <a:pPr algn="just">
              <a:defRPr/>
            </a:pPr>
            <a:r>
              <a:rPr lang="pt-BR" dirty="0" smtClean="0"/>
              <a:t>Temendo um novo conflito, as nações vencedoras obrigaram as nações derrotadas a assinar uma série de tratados. O mais conhecido foi o Tratado de Versalhes.</a:t>
            </a:r>
          </a:p>
          <a:p>
            <a:pPr algn="just">
              <a:defRPr/>
            </a:pPr>
            <a:endParaRPr lang="pt-BR" dirty="0" smtClean="0"/>
          </a:p>
          <a:p>
            <a:pPr algn="just">
              <a:defRPr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Tratado de Versalhes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defRPr/>
            </a:pPr>
            <a:r>
              <a:rPr lang="pt-BR" dirty="0" smtClean="0"/>
              <a:t>O </a:t>
            </a:r>
            <a:r>
              <a:rPr lang="pt-BR" b="1" dirty="0" smtClean="0"/>
              <a:t>Tratado de Versalhes</a:t>
            </a:r>
            <a:r>
              <a:rPr lang="pt-BR" dirty="0" smtClean="0"/>
              <a:t> foi um conjunto de medidas impostas pelas nações vencedoras à Alemanha, em especial.</a:t>
            </a:r>
          </a:p>
          <a:p>
            <a:pPr algn="just">
              <a:defRPr/>
            </a:pPr>
            <a:endParaRPr lang="pt-BR" dirty="0" smtClean="0"/>
          </a:p>
          <a:p>
            <a:pPr algn="just">
              <a:defRPr/>
            </a:pPr>
            <a:r>
              <a:rPr lang="pt-BR" dirty="0" smtClean="0"/>
              <a:t>Por este tratado, a Alemanha foi responsabilizada pela guerra e obrigada a aceitar uma série de punições.</a:t>
            </a:r>
          </a:p>
          <a:p>
            <a:pPr algn="just">
              <a:defRPr/>
            </a:pPr>
            <a:endParaRPr lang="pt-BR" dirty="0" smtClean="0"/>
          </a:p>
          <a:p>
            <a:pPr algn="just">
              <a:defRPr/>
            </a:pPr>
            <a:r>
              <a:rPr lang="pt-BR" dirty="0" smtClean="0"/>
              <a:t>Ela teve que ceder parte de seu território e colônias a países como França, Inglaterra e Bélgica. </a:t>
            </a:r>
          </a:p>
          <a:p>
            <a:pPr algn="just">
              <a:defRPr/>
            </a:pPr>
            <a:endParaRPr lang="pt-BR" dirty="0" smtClean="0"/>
          </a:p>
          <a:p>
            <a:pPr algn="just">
              <a:defRPr/>
            </a:pPr>
            <a:r>
              <a:rPr lang="pt-BR" dirty="0" smtClean="0"/>
              <a:t>Além disso, foi  proibida de rearmar o seu exército e teve que entregar material bélico e pagar uma grande indenização aos vencedores.</a:t>
            </a:r>
          </a:p>
          <a:p>
            <a:pPr algn="just">
              <a:defRPr/>
            </a:pPr>
            <a:endParaRPr lang="pt-BR" dirty="0" smtClean="0"/>
          </a:p>
          <a:p>
            <a:pPr algn="just">
              <a:defRPr/>
            </a:pPr>
            <a:r>
              <a:rPr lang="pt-BR" dirty="0" smtClean="0"/>
              <a:t>O Tratado de Versalhes foi um dos fatores que conduziu a Europa à Segunda Guerra Mundial, entre 1939 e 1945.</a:t>
            </a:r>
          </a:p>
          <a:p>
            <a:pPr algn="just">
              <a:defRPr/>
            </a:pPr>
            <a:endParaRPr lang="pt-BR" dirty="0" smtClean="0"/>
          </a:p>
          <a:p>
            <a:pPr algn="just">
              <a:defRPr/>
            </a:pPr>
            <a:endParaRPr lang="pt-BR" dirty="0" smtClean="0"/>
          </a:p>
          <a:p>
            <a:pPr algn="just"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rda">
  <a:themeElements>
    <a:clrScheme name="História Digital">
      <a:dk1>
        <a:srgbClr val="000C33"/>
      </a:dk1>
      <a:lt1>
        <a:srgbClr val="FFFFFF"/>
      </a:lt1>
      <a:dk2>
        <a:srgbClr val="001966"/>
      </a:dk2>
      <a:lt2>
        <a:srgbClr val="FFFFFF"/>
      </a:lt2>
      <a:accent1>
        <a:srgbClr val="194FFF"/>
      </a:accent1>
      <a:accent2>
        <a:srgbClr val="8CA7F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194FFF"/>
      </a:hlink>
      <a:folHlink>
        <a:srgbClr val="AFBF39"/>
      </a:folHlink>
    </a:clrScheme>
    <a:fontScheme name="Borda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orda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a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a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895</TotalTime>
  <Words>986</Words>
  <Application>Microsoft Office PowerPoint</Application>
  <PresentationFormat>Apresentação na tela (4:3)</PresentationFormat>
  <Paragraphs>78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Borda</vt:lpstr>
      <vt:lpstr>PRIMEIRA GUERRA MUNDIAL</vt:lpstr>
      <vt:lpstr>Antecedentes</vt:lpstr>
      <vt:lpstr>Causas</vt:lpstr>
      <vt:lpstr>Política de Alianças</vt:lpstr>
      <vt:lpstr>Morte do arquiduque</vt:lpstr>
      <vt:lpstr>Etapas da guerra</vt:lpstr>
      <vt:lpstr>Consequências</vt:lpstr>
      <vt:lpstr>Tratado de Versalhes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PRIMEIRA GUERRA MUNDIAL</dc:title>
  <dc:creator>Michel</dc:creator>
  <cp:lastModifiedBy>Odair De Souza</cp:lastModifiedBy>
  <cp:revision>142</cp:revision>
  <dcterms:created xsi:type="dcterms:W3CDTF">2009-09-11T19:52:57Z</dcterms:created>
  <dcterms:modified xsi:type="dcterms:W3CDTF">2012-05-26T19:59:44Z</dcterms:modified>
</cp:coreProperties>
</file>