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57" r:id="rId5"/>
    <p:sldId id="263" r:id="rId6"/>
    <p:sldId id="264" r:id="rId7"/>
    <p:sldId id="265" r:id="rId8"/>
    <p:sldId id="260" r:id="rId9"/>
    <p:sldId id="261" r:id="rId10"/>
    <p:sldId id="266" r:id="rId11"/>
    <p:sldId id="267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84A2-6D1C-4CD6-81E0-8566A5CF71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BD2A-F396-4B8F-B0BE-725BD4547B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5869-DC40-4E91-9D96-3267E26335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6493-6456-40FB-BB65-14803A55FC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CAA2-A481-4213-A6A6-823781FE07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514E-676D-40A1-9446-FC9BC12599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1A07-0F18-4DA8-ABB7-C769D271BB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3C4F-C101-4B34-8FB1-14C6D463E0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157F-446C-4B9A-8F3C-B71DC0E11A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160F-7B99-4CD7-9E9F-8458524870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D25B-E6AE-4F55-B4E4-2E08F23829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3FA15B-CDFC-451B-A5C0-6A27D5034B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anudos-map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28162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17526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"/>
            <a:ext cx="40767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2400"/>
            <a:ext cx="2165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048000"/>
            <a:ext cx="24193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810000"/>
            <a:ext cx="1714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WordArt 9"/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Movimentos sociais na República Velha</a:t>
            </a:r>
          </a:p>
        </p:txBody>
      </p:sp>
      <p:sp>
        <p:nvSpPr>
          <p:cNvPr id="13320" name="WordArt 10"/>
          <p:cNvSpPr>
            <a:spLocks noChangeArrowheads="1" noChangeShapeType="1" noTextEdit="1"/>
          </p:cNvSpPr>
          <p:nvPr/>
        </p:nvSpPr>
        <p:spPr bwMode="auto">
          <a:xfrm>
            <a:off x="7086600" y="6096000"/>
            <a:ext cx="1314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0" y="762000"/>
            <a:ext cx="53213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Revolta da Vacina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- 1904</a:t>
            </a:r>
          </a:p>
        </p:txBody>
      </p:sp>
      <p:pic>
        <p:nvPicPr>
          <p:cNvPr id="22530" name="Picture 3"/>
          <p:cNvPicPr>
            <a:picLocks noChangeArrowheads="1"/>
          </p:cNvPicPr>
          <p:nvPr/>
        </p:nvPicPr>
        <p:blipFill>
          <a:blip r:embed="rId2" cstate="print"/>
          <a:srcRect r="372" b="1979"/>
          <a:stretch>
            <a:fillRect/>
          </a:stretch>
        </p:blipFill>
        <p:spPr bwMode="auto">
          <a:xfrm>
            <a:off x="5410200" y="1981200"/>
            <a:ext cx="34290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" y="1219200"/>
            <a:ext cx="4343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Reforma urbana e modernizadora no Rio de Janeiro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Desapropriações dos cortiços para abrir avenidas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Alta do custo de vida, e dos aluguéis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Governo combate peste bubônica, febre</a:t>
            </a:r>
            <a:r>
              <a:rPr lang="pt-BR" sz="3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amarela e varíola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Governo  torna a vacina obrigatória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População se rebela e luta contra a polícia</a:t>
            </a:r>
          </a:p>
        </p:txBody>
      </p:sp>
      <p:pic>
        <p:nvPicPr>
          <p:cNvPr id="2253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78275"/>
            <a:ext cx="2343150" cy="287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2514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 governo realizava obras públicas que “limpavam” o centro da cidade da “infecção” da pobreza</a:t>
            </a:r>
          </a:p>
        </p:txBody>
      </p:sp>
      <p:sp>
        <p:nvSpPr>
          <p:cNvPr id="22534" name="WordArt 7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4099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Movimentos Urbanos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620713"/>
            <a:ext cx="39624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1600" b="1">
                <a:latin typeface="Arial Narrow" pitchFamily="34" charset="0"/>
              </a:rPr>
              <a:t>Pressionada pela inflação e alta dos aluguéis, a população carioca rebelou-se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1600" b="1">
                <a:latin typeface="Arial Narrow" pitchFamily="34" charset="0"/>
              </a:rPr>
              <a:t>Barricadas erguidas, prédios depredados, bondes incendiados, lojas saqueadas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1600" b="1">
                <a:latin typeface="Arial Narrow" pitchFamily="34" charset="0"/>
              </a:rPr>
              <a:t> Grande número de feridos e numerosas prisões e deportação para o Acre</a:t>
            </a:r>
          </a:p>
        </p:txBody>
      </p:sp>
      <p:pic>
        <p:nvPicPr>
          <p:cNvPr id="23554" name="Picture 3" descr="revoltadavac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41148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181600" y="38100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 vacinação obrigatória melhorou as condições sanitárias da cidade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pt-BR" sz="3200" b="1">
                <a:solidFill>
                  <a:srgbClr val="FF0000"/>
                </a:solidFill>
                <a:latin typeface="Arial Narrow" pitchFamily="34" charset="0"/>
              </a:rPr>
              <a:t>REVOLTA DA CHIBATA</a:t>
            </a:r>
            <a:br>
              <a:rPr lang="pt-BR" sz="32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pt-BR" sz="3200" b="1">
                <a:solidFill>
                  <a:srgbClr val="FF0000"/>
                </a:solidFill>
                <a:latin typeface="Arial Narrow" pitchFamily="34" charset="0"/>
              </a:rPr>
              <a:t> RJ  - 1910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1600200"/>
            <a:ext cx="464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FATORES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Disciplina rigorosa e maus-tratos  dos marinheiros, em sua maioria negros e mulatos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Trabalho duro e excessivo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Alimentação deficiente e baixos soldos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Punição com chibatas pelas menores faltas</a:t>
            </a:r>
          </a:p>
        </p:txBody>
      </p:sp>
      <p:pic>
        <p:nvPicPr>
          <p:cNvPr id="24579" name="Picture 4" descr="cand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4401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35814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 REVOLTA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Marinheiros tomam o couraçado Minas Gerais e se rebelam contra oficiais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Líder: marinheiro João Cândido, negro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Ameaça de bombardear o Rio de Janeiro caso as reivindicações não fossem aceitas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1600" b="1">
                <a:latin typeface="Arial Narrow" pitchFamily="34" charset="0"/>
              </a:rPr>
              <a:t>Governo cede aparentemente, mas a represália é duríssima -  prisões e longas penas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008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3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 questão operária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124200" y="6096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Operários no RJ, 1890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457200" y="533400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DESENVOLVIMENTO DA INDUSTRIALIZAÇÃO NO EIXO RIO-SÃO PAULO</a:t>
            </a:r>
          </a:p>
        </p:txBody>
      </p:sp>
      <p:pic>
        <p:nvPicPr>
          <p:cNvPr id="26626" name="Picture 3" descr="tabela funcion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8931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2209800" y="4038600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5105400" y="4038600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PRESENÇA ESTRANGEIRA ENTRE O OPERARIADO</a:t>
            </a:r>
          </a:p>
        </p:txBody>
      </p:sp>
      <p:pic>
        <p:nvPicPr>
          <p:cNvPr id="27650" name="Picture 3" descr="tabela imigra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93800"/>
            <a:ext cx="71628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04800" y="914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537075"/>
            <a:ext cx="3352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eaLnBrk="1" hangingPunct="1"/>
            <a:r>
              <a:rPr lang="pt-BR" sz="1800" b="1" smtClean="0">
                <a:latin typeface="Arial Narrow" pitchFamily="34" charset="0"/>
              </a:rPr>
              <a:t>Longas jornadas</a:t>
            </a:r>
          </a:p>
          <a:p>
            <a:pPr eaLnBrk="1" hangingPunct="1"/>
            <a:r>
              <a:rPr lang="pt-BR" sz="1800" b="1" smtClean="0">
                <a:latin typeface="Arial Narrow" pitchFamily="34" charset="0"/>
              </a:rPr>
              <a:t>Baixos salários</a:t>
            </a:r>
          </a:p>
          <a:p>
            <a:pPr eaLnBrk="1" hangingPunct="1"/>
            <a:r>
              <a:rPr lang="pt-BR" sz="1800" b="1" smtClean="0">
                <a:latin typeface="Arial Narrow" pitchFamily="34" charset="0"/>
              </a:rPr>
              <a:t>Inexistência de legislação trabalhista</a:t>
            </a:r>
          </a:p>
          <a:p>
            <a:pPr eaLnBrk="1" hangingPunct="1"/>
            <a:r>
              <a:rPr lang="pt-BR" sz="1800" b="1" smtClean="0">
                <a:latin typeface="Arial Narrow" pitchFamily="34" charset="0"/>
              </a:rPr>
              <a:t>Freqüentes acidentes de trabalho</a:t>
            </a:r>
          </a:p>
          <a:p>
            <a:pPr eaLnBrk="1" hangingPunct="1"/>
            <a:r>
              <a:rPr lang="pt-BR" sz="1800" b="1" smtClean="0">
                <a:latin typeface="Arial Narrow" pitchFamily="34" charset="0"/>
              </a:rPr>
              <a:t>Exploração do trabalho feminino e infantil</a:t>
            </a:r>
          </a:p>
          <a:p>
            <a:pPr eaLnBrk="1" hangingPunct="1"/>
            <a:r>
              <a:rPr lang="pt-BR" sz="1800" b="1" smtClean="0">
                <a:latin typeface="Arial Narrow" pitchFamily="34" charset="0"/>
              </a:rPr>
              <a:t>Péssimas condições de moradia</a:t>
            </a:r>
          </a:p>
          <a:p>
            <a:pPr eaLnBrk="1" hangingPunct="1"/>
            <a:r>
              <a:rPr lang="pt-BR" sz="1800" b="1" smtClean="0">
                <a:latin typeface="Arial Narrow" pitchFamily="34" charset="0"/>
              </a:rPr>
              <a:t>Alto custo de vida</a:t>
            </a:r>
          </a:p>
          <a:p>
            <a:pPr eaLnBrk="1" hangingPunct="1"/>
            <a:endParaRPr lang="pt-BR" sz="1800" smtClean="0">
              <a:latin typeface="Arial Narrow" pitchFamily="34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800" b="1" smtClean="0">
                <a:latin typeface="Arial Narrow" pitchFamily="34" charset="0"/>
              </a:rPr>
              <a:t>Predomínio da indústria de bens de consumo não duráveis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smtClean="0">
                <a:latin typeface="Arial Narrow" pitchFamily="34" charset="0"/>
              </a:rPr>
              <a:t>Desenvolvimento da indústria têxtil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smtClean="0">
                <a:latin typeface="Arial Narrow" pitchFamily="34" charset="0"/>
              </a:rPr>
              <a:t>Localização concentrada na Região Sudeste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smtClean="0">
                <a:latin typeface="Arial Narrow" pitchFamily="34" charset="0"/>
              </a:rPr>
              <a:t>Capitais advindos da cafeicultura e de famílias de imigrantes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smtClean="0">
                <a:latin typeface="Arial Narrow" pitchFamily="34" charset="0"/>
              </a:rPr>
              <a:t>Industrialização por substituição das importações durante a Primeira Guerra Mundial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smtClean="0">
                <a:latin typeface="Arial Narrow" pitchFamily="34" charset="0"/>
              </a:rPr>
              <a:t>Desvalorização da moeda nacional resulta em protecionismo alfandegário involuntário</a:t>
            </a:r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 industrialização e o operariado</a:t>
            </a:r>
          </a:p>
        </p:txBody>
      </p:sp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 descr="cortiç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457200" y="1295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Importação das idéias socialistas e principalmente anarquistas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INFLUÊNCIA DO ANARCOSINDICALISMO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Contra o Estado, a burguesia e o capitalismo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Organização dos operários em sindicatos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000" b="1">
              <a:latin typeface="Arial Narrow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04800"/>
            <a:ext cx="533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MOVIMENTO OPERÁRIO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895600"/>
            <a:ext cx="8610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FORMAS DE ORGANIZAÇÃO DO OPERARIADO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" y="4114800"/>
            <a:ext cx="7620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Associações de ajuda mútua e cooperativas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Criação de jornais operários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Greves, comícios, protestos, passeatas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Sindicatos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Cursos culturais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>
                <a:latin typeface="Arial Narrow" pitchFamily="34" charset="0"/>
              </a:rPr>
              <a:t>Criação da COB – Confederação Operária Brasileira – 1906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000" b="1">
                <a:solidFill>
                  <a:srgbClr val="FF0000"/>
                </a:solidFill>
                <a:latin typeface="Arial Narrow" pitchFamily="34" charset="0"/>
              </a:rPr>
              <a:t>REINVIDICAÇÕES TRABALHISTAS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000" b="1">
              <a:solidFill>
                <a:srgbClr val="FF0000"/>
              </a:solidFill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447800"/>
            <a:ext cx="45720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Contexto Histórico: 1ª Guerra Mundial, carestia e escassez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Início da greve na indústria têxtil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Morte de sapateiro anarquista em confronto com a polícia - São Paulo paralisado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Reivindicações: aumento salarial, proibição do trabalho  infantil, proibição do trabalho noturno p/ mulheres e menores de 18, jornada de 8 horas, etc.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Reivindicações parcialmente atendidas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Concentração do movimento : SP e RJ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endParaRPr lang="pt-BR" sz="200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pic>
        <p:nvPicPr>
          <p:cNvPr id="30722" name="Picture 3" descr="grev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42164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greve_vit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276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WordArt 5" descr="Vertical estreita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398145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a greve de 1917</a:t>
            </a:r>
          </a:p>
        </p:txBody>
      </p:sp>
      <p:sp>
        <p:nvSpPr>
          <p:cNvPr id="30725" name="WordArt 6"/>
          <p:cNvSpPr>
            <a:spLocks noChangeArrowheads="1" noChangeShapeType="1" noTextEdit="1"/>
          </p:cNvSpPr>
          <p:nvPr/>
        </p:nvSpPr>
        <p:spPr bwMode="auto">
          <a:xfrm>
            <a:off x="152400" y="5562600"/>
            <a:ext cx="4876800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o movimento não é em âmbito nacional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381000"/>
            <a:ext cx="86106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762000"/>
            <a:ext cx="89154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Repressão policial: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 A questão operária é 						caso de polícia”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Expulsão de líderes operários estrangeiros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pt-BR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Lei Adolfo Gordo – 1907)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MOVIMENTOS SOCIAIS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RURAIS</a:t>
            </a:r>
          </a:p>
          <a:p>
            <a:pPr eaLnBrk="1" hangingPunct="1">
              <a:defRPr/>
            </a:pP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Messiânicos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Revolta de Canudos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Revolta do Contestado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Cangaço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URBANOS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/>
              <a:t>Revolta da Vacina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/>
              <a:t>Revolta da Chibata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/>
              <a:t>O anarcossindicalismo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519113" y="685800"/>
            <a:ext cx="822960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600" b="1">
                <a:latin typeface="Arial Narrow" pitchFamily="34" charset="0"/>
              </a:rPr>
              <a:t>Movimento messiânico 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 b="1">
                <a:latin typeface="Arial Narrow" pitchFamily="34" charset="0"/>
              </a:rPr>
              <a:t>ligado à posse de terra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600" b="1">
                <a:latin typeface="Arial Narrow" pitchFamily="34" charset="0"/>
              </a:rPr>
              <a:t>Liderado por Antonio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 b="1">
                <a:latin typeface="Arial Narrow" pitchFamily="34" charset="0"/>
              </a:rPr>
              <a:t> Conselheiro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600" b="1">
                <a:latin typeface="Arial Narrow" pitchFamily="34" charset="0"/>
              </a:rPr>
              <a:t>Fundou no norte da Bahia,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 b="1">
                <a:latin typeface="Arial Narrow" pitchFamily="34" charset="0"/>
              </a:rPr>
              <a:t>o Arraial de Belo Monte, numa fazenda abandonada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1600" b="1">
                <a:latin typeface="Arial Narrow" pitchFamily="34" charset="0"/>
              </a:rPr>
              <a:t>Vida comunitária</a:t>
            </a:r>
          </a:p>
          <a:p>
            <a:pPr>
              <a:buClr>
                <a:schemeClr val="hlink"/>
              </a:buClr>
              <a:buSzPct val="100000"/>
              <a:buFontTx/>
              <a:buChar char="•"/>
            </a:pPr>
            <a:endParaRPr lang="pt-BR" sz="1600" b="1">
              <a:latin typeface="Arial Narrow" pitchFamily="34" charset="0"/>
            </a:endParaRPr>
          </a:p>
          <a:p>
            <a:pPr>
              <a:buClr>
                <a:schemeClr val="hlink"/>
              </a:buClr>
              <a:buSzPct val="100000"/>
              <a:buFontTx/>
              <a:buChar char="•"/>
            </a:pPr>
            <a:r>
              <a:rPr lang="pt-BR" sz="1600" b="1">
                <a:latin typeface="Arial Narrow" pitchFamily="34" charset="0"/>
              </a:rPr>
              <a:t>Os sertanejos eram contra o casamento civil e</a:t>
            </a:r>
          </a:p>
          <a:p>
            <a:pPr>
              <a:buClr>
                <a:schemeClr val="hlink"/>
              </a:buClr>
              <a:buSzPct val="100000"/>
              <a:buFontTx/>
              <a:buChar char="•"/>
            </a:pPr>
            <a:r>
              <a:rPr lang="pt-BR" sz="1600" b="1">
                <a:latin typeface="Arial Narrow" pitchFamily="34" charset="0"/>
              </a:rPr>
              <a:t> os impostos municipais criados </a:t>
            </a:r>
          </a:p>
          <a:p>
            <a:pPr>
              <a:buClr>
                <a:schemeClr val="hlink"/>
              </a:buClr>
              <a:buSzPct val="100000"/>
              <a:buFontTx/>
              <a:buChar char="•"/>
            </a:pPr>
            <a:endParaRPr lang="pt-BR" sz="16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pt-BR" sz="16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pt-BR" sz="20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pt-BR" sz="28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pt-BR" sz="28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pt-BR" sz="2800" b="1">
              <a:latin typeface="Arial" charset="0"/>
            </a:endParaRPr>
          </a:p>
        </p:txBody>
      </p:sp>
      <p:pic>
        <p:nvPicPr>
          <p:cNvPr id="15362" name="Picture 3" descr="Antonio Conselheiro (Museu Histórico Naciona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28368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Map of Northern Bahia, showing the location of Canudos">
            <a:hlinkClick r:id="rId3" tooltip="Map of Northern Bahia, showing the location of Canud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25955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2971800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a guerra de Canudos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4038600" y="1524000"/>
            <a:ext cx="971550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1893-97</a:t>
            </a:r>
          </a:p>
        </p:txBody>
      </p:sp>
      <p:sp>
        <p:nvSpPr>
          <p:cNvPr id="8199" name="WordArt 7" descr="Saco de papel"/>
          <p:cNvSpPr>
            <a:spLocks noChangeArrowheads="1" noChangeShapeType="1" noTextEdit="1"/>
          </p:cNvSpPr>
          <p:nvPr/>
        </p:nvSpPr>
        <p:spPr bwMode="auto">
          <a:xfrm>
            <a:off x="609600" y="5105400"/>
            <a:ext cx="45815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eram MONARQUISTAS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457200" y="14478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 os fazendeiros estavam privados de mão-de-obra e de votos de cabresto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a vida em Canudos era um sistema alternativo à exploração dos fazendeiros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a Igreja via na religiosidade de Conselheiro uma ameaça à instituição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foram acusados de conspirar contra a República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/>
              <a:t>( recém-formada)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sz="2800" b="1"/>
          </a:p>
        </p:txBody>
      </p:sp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723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Canudos ameaça os fazendeiros</a:t>
            </a:r>
          </a:p>
        </p:txBody>
      </p:sp>
      <p:sp>
        <p:nvSpPr>
          <p:cNvPr id="3077" name="WordArt 5" descr="Mármore branco"/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63055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pt-BR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massacrados pelas tropas do governo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743200" y="60198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Euclides da Cunha escreve OS SERTÕES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ontes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6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40862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Guerra do Contestado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7391400" y="304800"/>
            <a:ext cx="98107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PR - SC</a:t>
            </a: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7467600" y="1371600"/>
            <a:ext cx="904875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1912-16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457200" y="609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Região do Contestado: assim nomeada por divergências entre Paraná e Santa Catarina, pelos limites interestaduais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sz="2800" b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sz="2800" b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Falta de emprego, de terras e pobreza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Exploração pelos fazendeiros de erva-mate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Construção da ferrovia Brasil Railway  e desapropriação de posseiros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800" b="1"/>
              <a:t>Instalação de madeireiras  como a Southern Brazil umber  &amp; Co e desapropriação de posseiros</a:t>
            </a:r>
          </a:p>
        </p:txBody>
      </p:sp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1362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fatores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3886200" y="609600"/>
            <a:ext cx="5257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 Narrow" pitchFamily="34" charset="0"/>
              </a:rPr>
              <a:t>Desenvolvimento de </a:t>
            </a:r>
            <a:r>
              <a:rPr lang="pt-BR" sz="1800" b="1">
                <a:solidFill>
                  <a:srgbClr val="FF0066"/>
                </a:solidFill>
                <a:latin typeface="Arial Narrow" pitchFamily="34" charset="0"/>
              </a:rPr>
              <a:t>catolicismo rústico</a:t>
            </a:r>
            <a:r>
              <a:rPr lang="pt-BR" sz="1800" b="1">
                <a:latin typeface="Arial Narrow" pitchFamily="34" charset="0"/>
              </a:rPr>
              <a:t> representado pelos monges José Maria e João Maria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 Narrow" pitchFamily="34" charset="0"/>
              </a:rPr>
              <a:t>Governo, Igreja e grandes proprietários, preocupados com aumento da comunidade, mandam dispersar utilizando violência nas comunidades rebeldes ou “vilas santas”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 Narrow" pitchFamily="34" charset="0"/>
              </a:rPr>
              <a:t>Repressão violenta: 6 mil soldados enviados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 Narrow" pitchFamily="34" charset="0"/>
              </a:rPr>
              <a:t>Massacre dos sertanejos ( 20 mil mortos)</a:t>
            </a:r>
            <a:r>
              <a:rPr lang="pt-BR" sz="2800" b="1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sz="2800" b="1"/>
          </a:p>
        </p:txBody>
      </p:sp>
      <p:pic>
        <p:nvPicPr>
          <p:cNvPr id="19458" name="Picture 3" descr="contestado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270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ontestado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95600"/>
            <a:ext cx="52578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ontestado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3733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0" y="6096000"/>
            <a:ext cx="5181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Os revoltosos, por rasparem a cabeça, eram conhecidos como "pelados"</a:t>
            </a: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João Maria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464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CANGAÇO</a:t>
            </a:r>
            <a:br>
              <a:rPr 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( 1870-1930)</a:t>
            </a:r>
            <a:endParaRPr lang="pt-BR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1524000"/>
            <a:ext cx="56388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Banditismo social            Nordeste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Crescimento  da miséria e da violência (grande seca de 1877 a 1899)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Resistência natural de sociedades rurais em desagregação diante do avanço do capitalismo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 bandido social é um </a:t>
            </a:r>
            <a:r>
              <a:rPr lang="pt-BR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fora da lei, não tem projeto revolucionário</a:t>
            </a: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e às vezes se coloca ao lado dos proprietários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 sz="16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20483" name="Picture 4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27488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2693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3810000"/>
            <a:ext cx="472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600" b="1" dirty="0">
                <a:latin typeface="Verdana" pitchFamily="34" charset="0"/>
              </a:rPr>
              <a:t>Destaque: bando de </a:t>
            </a:r>
            <a:r>
              <a:rPr lang="pt-BR" sz="2000" b="1" i="1" dirty="0">
                <a:solidFill>
                  <a:srgbClr val="FF0000"/>
                </a:solidFill>
                <a:latin typeface="Verdana" pitchFamily="34" charset="0"/>
              </a:rPr>
              <a:t>Lampião </a:t>
            </a:r>
            <a:r>
              <a:rPr lang="pt-BR" sz="1600" dirty="0">
                <a:latin typeface="Verdana" pitchFamily="34" charset="0"/>
              </a:rPr>
              <a:t> (1897-1938,</a:t>
            </a:r>
            <a:r>
              <a:rPr lang="pt-BR" sz="1600" b="1" dirty="0">
                <a:latin typeface="Verdana" pitchFamily="34" charset="0"/>
              </a:rPr>
              <a:t> </a:t>
            </a:r>
            <a:r>
              <a:rPr lang="pt-BR" sz="1600" b="1" dirty="0" err="1">
                <a:latin typeface="Verdana" pitchFamily="34" charset="0"/>
              </a:rPr>
              <a:t>Virgulino</a:t>
            </a:r>
            <a:r>
              <a:rPr lang="pt-BR" sz="1600" b="1" dirty="0">
                <a:latin typeface="Verdana" pitchFamily="34" charset="0"/>
              </a:rPr>
              <a:t> Ferreira da Silva)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600" b="1" dirty="0" smtClean="0">
                <a:latin typeface="Verdana" pitchFamily="34" charset="0"/>
              </a:rPr>
              <a:t>Declínio </a:t>
            </a:r>
            <a:r>
              <a:rPr lang="pt-BR" sz="1600" b="1" dirty="0">
                <a:latin typeface="Verdana" pitchFamily="34" charset="0"/>
              </a:rPr>
              <a:t>a partir de 1930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b="1" dirty="0">
                <a:latin typeface="Verdana" pitchFamily="34" charset="0"/>
              </a:rPr>
              <a:t> Estado centralizador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b="1" dirty="0">
                <a:latin typeface="Verdana" pitchFamily="34" charset="0"/>
              </a:rPr>
              <a:t> declínio do controle político dos coronéis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b="1" dirty="0">
                <a:latin typeface="Verdana" pitchFamily="34" charset="0"/>
              </a:rPr>
              <a:t>Industrialização do SE e migração de mão-de-obra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590800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457200" y="12192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/>
              <a:t>Miséria, seca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/>
              <a:t>Violência policial e injustiças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/>
              <a:t>Exploração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/>
              <a:t>Laços de compadrio entre fazendeiros e vaqueiros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/>
              <a:t>Disputas familiares e vingança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ORIGENS DO CANGAÇO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876800" y="1447800"/>
            <a:ext cx="3352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Arial Narrow" pitchFamily="34" charset="0"/>
              </a:rPr>
              <a:t>"Se entrega Corisco,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eu não me entrego não,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eu não sou nenhum passarinho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pra viver lá na prisão...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ai, ai, meu Deus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eu não me entrego não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que eu não sou nenhum passarinho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pra viver lá na prisão. "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/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"Acorda, Maria Bonita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acorda, vem fazer café,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que o dia já está raiando,</a:t>
            </a:r>
            <a:br>
              <a:rPr lang="pt-BR" sz="1800">
                <a:latin typeface="Arial Narrow" pitchFamily="34" charset="0"/>
              </a:rPr>
            </a:br>
            <a:r>
              <a:rPr lang="pt-BR" sz="1800">
                <a:latin typeface="Arial Narrow" pitchFamily="34" charset="0"/>
              </a:rPr>
              <a:t>e a milícia já está de pé."</a:t>
            </a:r>
            <a:r>
              <a:rPr lang="pt-BR"/>
              <a:t> 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2933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825</Words>
  <Application>Microsoft Office PowerPoint</Application>
  <PresentationFormat>Apresentação na tela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Estrutura padrão</vt:lpstr>
      <vt:lpstr>Slide 1</vt:lpstr>
      <vt:lpstr>MOVIMENTOS SOCIAIS</vt:lpstr>
      <vt:lpstr>Slide 3</vt:lpstr>
      <vt:lpstr>Slide 4</vt:lpstr>
      <vt:lpstr>Slide 5</vt:lpstr>
      <vt:lpstr>Slide 6</vt:lpstr>
      <vt:lpstr>Slide 7</vt:lpstr>
      <vt:lpstr>O CANGAÇO ( 1870-1930)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Mello</dc:creator>
  <cp:lastModifiedBy>Odair</cp:lastModifiedBy>
  <cp:revision>20</cp:revision>
  <dcterms:created xsi:type="dcterms:W3CDTF">2008-09-14T19:25:03Z</dcterms:created>
  <dcterms:modified xsi:type="dcterms:W3CDTF">2011-04-21T04:12:37Z</dcterms:modified>
</cp:coreProperties>
</file>